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3"/>
  </p:notesMasterIdLst>
  <p:sldIdLst>
    <p:sldId id="256" r:id="rId2"/>
    <p:sldId id="795" r:id="rId3"/>
    <p:sldId id="796" r:id="rId4"/>
    <p:sldId id="797" r:id="rId5"/>
    <p:sldId id="798" r:id="rId6"/>
    <p:sldId id="799" r:id="rId7"/>
    <p:sldId id="422" r:id="rId8"/>
    <p:sldId id="806" r:id="rId9"/>
    <p:sldId id="807" r:id="rId10"/>
    <p:sldId id="279" r:id="rId11"/>
    <p:sldId id="793" r:id="rId12"/>
    <p:sldId id="791" r:id="rId13"/>
    <p:sldId id="792" r:id="rId14"/>
    <p:sldId id="800" r:id="rId15"/>
    <p:sldId id="802" r:id="rId16"/>
    <p:sldId id="314" r:id="rId17"/>
    <p:sldId id="290" r:id="rId18"/>
    <p:sldId id="485" r:id="rId19"/>
    <p:sldId id="299" r:id="rId20"/>
    <p:sldId id="808" r:id="rId21"/>
    <p:sldId id="321" r:id="rId2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10" autoAdjust="0"/>
    <p:restoredTop sz="86897" autoAdjust="0"/>
  </p:normalViewPr>
  <p:slideViewPr>
    <p:cSldViewPr>
      <p:cViewPr varScale="1">
        <p:scale>
          <a:sx n="104" d="100"/>
          <a:sy n="104" d="100"/>
        </p:scale>
        <p:origin x="108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08B82-6AB9-41CD-84E1-50555EB3CA93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2E864-64DB-4FBA-A705-6E503C0E7F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16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3655-8C35-43CC-8069-2AC3F5677D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6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3655-8C35-43CC-8069-2AC3F5677D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9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3655-8C35-43CC-8069-2AC3F5677D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55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3655-8C35-43CC-8069-2AC3F5677D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9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id-ID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E425F63-95AA-44A9-A414-4560BA96DB12}" type="datetimeFigureOut">
              <a:rPr lang="id-ID" smtClean="0"/>
              <a:t>22-09-2023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1423B70B-A003-4F75-BD4B-6A18899CDDF4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and Cyber Security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L. Budi Handoko, M.Kom. (handoko@dosen.dinus.ac.id</a:t>
            </a:r>
            <a:r>
              <a:rPr lang="en-US" dirty="0"/>
              <a:t> /</a:t>
            </a:r>
          </a:p>
          <a:p>
            <a:r>
              <a:rPr lang="en-US" dirty="0"/>
              <a:t>handoko@dsn.dinus.ac.id</a:t>
            </a:r>
            <a:r>
              <a:rPr lang="id-ID" dirty="0"/>
              <a:t>)</a:t>
            </a:r>
          </a:p>
          <a:p>
            <a:r>
              <a:rPr lang="id-ID" dirty="0"/>
              <a:t>Dian Nuswantoro University</a:t>
            </a:r>
          </a:p>
        </p:txBody>
      </p:sp>
    </p:spTree>
    <p:extLst>
      <p:ext uri="{BB962C8B-B14F-4D97-AF65-F5344CB8AC3E}">
        <p14:creationId xmlns:p14="http://schemas.microsoft.com/office/powerpoint/2010/main" val="126327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73E3-2042-4F77-903E-7364F66F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92696"/>
            <a:ext cx="4390863" cy="10922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Breach Root Cause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D07E5-8A57-4E5C-B1BE-49010A420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Deliberate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6A9C34-78F3-47B0-BFA6-F6CCAAEFC1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“Insider” who leaked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providers or system developers who sell data</a:t>
            </a:r>
          </a:p>
          <a:p>
            <a:pPr marL="0" indent="0">
              <a:buNone/>
            </a:pP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F67A41-4B29-487B-8FB7-DF672D94F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Non Deliberate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9943F3-F5B2-400E-B6EF-312C7B8B9B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SOP violation on system maintenance process (System Glitch or Human Error)</a:t>
            </a:r>
          </a:p>
          <a:p>
            <a:endParaRPr lang="en-US" dirty="0"/>
          </a:p>
          <a:p>
            <a:r>
              <a:rPr lang="en-US" dirty="0"/>
              <a:t>Hacker attack for data breach or stealing</a:t>
            </a:r>
          </a:p>
          <a:p>
            <a:endParaRPr lang="en-ID" dirty="0"/>
          </a:p>
          <a:p>
            <a:r>
              <a:rPr lang="en-ID" dirty="0"/>
              <a:t>Users inability to safeguard their own data (weak password, less anticipation)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1D955F8-D07E-448F-8125-9C115AD678D2}"/>
              </a:ext>
            </a:extLst>
          </p:cNvPr>
          <p:cNvSpPr txBox="1">
            <a:spLocks/>
          </p:cNvSpPr>
          <p:nvPr/>
        </p:nvSpPr>
        <p:spPr>
          <a:xfrm>
            <a:off x="5404513" y="857251"/>
            <a:ext cx="3739487" cy="154940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350" i="1" dirty="0">
                <a:latin typeface="Helvetica" panose="020B0604020202020204" pitchFamily="34" charset="0"/>
              </a:rPr>
              <a:t>"81% </a:t>
            </a:r>
            <a:r>
              <a:rPr lang="en-ID" sz="1350" i="1" dirty="0" err="1">
                <a:latin typeface="Helvetica" panose="020B0604020202020204" pitchFamily="34" charset="0"/>
              </a:rPr>
              <a:t>kebocoran</a:t>
            </a:r>
            <a:r>
              <a:rPr lang="en-ID" sz="1350" i="1" dirty="0">
                <a:latin typeface="Helvetica" panose="020B0604020202020204" pitchFamily="34" charset="0"/>
              </a:rPr>
              <a:t> data </a:t>
            </a:r>
            <a:r>
              <a:rPr lang="en-ID" sz="1350" i="1" dirty="0" err="1">
                <a:latin typeface="Helvetica" panose="020B0604020202020204" pitchFamily="34" charset="0"/>
              </a:rPr>
              <a:t>itu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hanya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gara-gara</a:t>
            </a:r>
            <a:r>
              <a:rPr lang="en-ID" sz="1350" i="1" dirty="0">
                <a:latin typeface="Helvetica" panose="020B0604020202020204" pitchFamily="34" charset="0"/>
              </a:rPr>
              <a:t> user password-</a:t>
            </a:r>
            <a:r>
              <a:rPr lang="en-ID" sz="1350" i="1" dirty="0" err="1">
                <a:latin typeface="Helvetica" panose="020B0604020202020204" pitchFamily="34" charset="0"/>
              </a:rPr>
              <a:t>nya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itu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berhasil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diambil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sama</a:t>
            </a:r>
            <a:r>
              <a:rPr lang="en-ID" sz="1350" i="1" dirty="0">
                <a:latin typeface="Helvetica" panose="020B0604020202020204" pitchFamily="34" charset="0"/>
              </a:rPr>
              <a:t> orang lain </a:t>
            </a:r>
            <a:r>
              <a:rPr lang="en-ID" sz="1350" i="1" dirty="0" err="1">
                <a:latin typeface="Helvetica" panose="020B0604020202020204" pitchFamily="34" charset="0"/>
              </a:rPr>
              <a:t>kemudian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dijual</a:t>
            </a:r>
            <a:r>
              <a:rPr lang="en-ID" sz="1350" i="1" dirty="0">
                <a:latin typeface="Helvetica" panose="020B0604020202020204" pitchFamily="34" charset="0"/>
              </a:rPr>
              <a:t>, </a:t>
            </a:r>
            <a:r>
              <a:rPr lang="en-ID" sz="1350" i="1" dirty="0" err="1">
                <a:latin typeface="Helvetica" panose="020B0604020202020204" pitchFamily="34" charset="0"/>
              </a:rPr>
              <a:t>entah</a:t>
            </a:r>
            <a:r>
              <a:rPr lang="en-ID" sz="1350" i="1" dirty="0">
                <a:latin typeface="Helvetica" panose="020B0604020202020204" pitchFamily="34" charset="0"/>
              </a:rPr>
              <a:t> di dark web </a:t>
            </a:r>
            <a:r>
              <a:rPr lang="en-ID" sz="1350" i="1" dirty="0" err="1">
                <a:latin typeface="Helvetica" panose="020B0604020202020204" pitchFamily="34" charset="0"/>
              </a:rPr>
              <a:t>atau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dimanfaatkan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untuk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dirinya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sendiri</a:t>
            </a:r>
            <a:r>
              <a:rPr lang="en-ID" sz="1350" i="1" dirty="0">
                <a:latin typeface="Helvetica" panose="020B0604020202020204" pitchFamily="34" charset="0"/>
              </a:rPr>
              <a:t>," - Cyber Security Specialist Cisco System Indonesia </a:t>
            </a:r>
            <a:r>
              <a:rPr lang="en-ID" sz="1350" i="1" dirty="0" err="1">
                <a:latin typeface="Helvetica" panose="020B0604020202020204" pitchFamily="34" charset="0"/>
              </a:rPr>
              <a:t>Arief</a:t>
            </a:r>
            <a:r>
              <a:rPr lang="en-ID" sz="1350" i="1" dirty="0">
                <a:latin typeface="Helvetica" panose="020B0604020202020204" pitchFamily="34" charset="0"/>
              </a:rPr>
              <a:t> </a:t>
            </a:r>
            <a:r>
              <a:rPr lang="en-ID" sz="1350" i="1" dirty="0" err="1">
                <a:latin typeface="Helvetica" panose="020B0604020202020204" pitchFamily="34" charset="0"/>
              </a:rPr>
              <a:t>Santoso</a:t>
            </a:r>
            <a:r>
              <a:rPr lang="en-ID" sz="1350" i="1" dirty="0">
                <a:latin typeface="Helvetica" panose="020B0604020202020204" pitchFamily="34" charset="0"/>
              </a:rPr>
              <a:t>, Rabu (23/9/2020).</a:t>
            </a:r>
            <a:endParaRPr lang="en-ID" sz="1350" i="1" dirty="0"/>
          </a:p>
        </p:txBody>
      </p:sp>
    </p:spTree>
    <p:extLst>
      <p:ext uri="{BB962C8B-B14F-4D97-AF65-F5344CB8AC3E}">
        <p14:creationId xmlns:p14="http://schemas.microsoft.com/office/powerpoint/2010/main" val="283321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476672"/>
            <a:ext cx="8229600" cy="1066800"/>
          </a:xfrm>
        </p:spPr>
        <p:txBody>
          <a:bodyPr/>
          <a:lstStyle/>
          <a:p>
            <a:r>
              <a:rPr lang="en-US" dirty="0"/>
              <a:t>Recent Incidents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0" y="1573587"/>
            <a:ext cx="9126430" cy="51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" y="1268760"/>
            <a:ext cx="915670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" y="764704"/>
            <a:ext cx="9144001" cy="592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2BBE1E-4DC6-2B31-75B3-5588E6E2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" y="0"/>
            <a:ext cx="4112714" cy="5257800"/>
          </a:xfrm>
          <a:prstGeom prst="rect">
            <a:avLst/>
          </a:prstGeom>
        </p:spPr>
      </p:pic>
      <p:pic>
        <p:nvPicPr>
          <p:cNvPr id="11" name="Picture 2" descr="Gambar 1, Akun salah satu Bank Pemerintah yang berhasil dikuras oleh penipu">
            <a:extLst>
              <a:ext uri="{FF2B5EF4-FFF2-40B4-BE49-F238E27FC236}">
                <a16:creationId xmlns:a16="http://schemas.microsoft.com/office/drawing/2014/main" id="{046F0A52-D3D5-649C-8463-A74C4037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1" y="2003259"/>
            <a:ext cx="3489966" cy="444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Gambar 2, Penipu mengaku dari kurir ingin mengirimkan paket">
            <a:extLst>
              <a:ext uri="{FF2B5EF4-FFF2-40B4-BE49-F238E27FC236}">
                <a16:creationId xmlns:a16="http://schemas.microsoft.com/office/drawing/2014/main" id="{3A71F5F0-9189-3069-7255-E72AE017A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14" y="0"/>
            <a:ext cx="2449475" cy="422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F4F16A-0F09-183D-A09A-293319BD4A17}"/>
              </a:ext>
            </a:extLst>
          </p:cNvPr>
          <p:cNvSpPr txBox="1"/>
          <p:nvPr/>
        </p:nvSpPr>
        <p:spPr>
          <a:xfrm>
            <a:off x="6012160" y="4105287"/>
            <a:ext cx="30312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Mutasi</a:t>
            </a:r>
            <a:r>
              <a:rPr lang="en-US" dirty="0"/>
              <a:t> Modus 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Foto </a:t>
            </a:r>
            <a:r>
              <a:rPr lang="en-US" dirty="0" err="1"/>
              <a:t>Paket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Undangan</a:t>
            </a:r>
            <a:r>
              <a:rPr lang="en-US" dirty="0"/>
              <a:t> </a:t>
            </a:r>
            <a:r>
              <a:rPr lang="en-US" dirty="0" err="1"/>
              <a:t>Pernikahan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Surat </a:t>
            </a:r>
            <a:r>
              <a:rPr lang="en-US" dirty="0" err="1"/>
              <a:t>Tilang</a:t>
            </a:r>
            <a:r>
              <a:rPr lang="en-US" dirty="0"/>
              <a:t> ETLE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Bukti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Tagihan</a:t>
            </a:r>
            <a:r>
              <a:rPr lang="en-US" dirty="0"/>
              <a:t>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seterusnya</a:t>
            </a:r>
            <a:r>
              <a:rPr lang="en-US" dirty="0"/>
              <a:t>…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66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242AA1-BF0F-B6F5-26E6-DB646C1A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92" y="1911093"/>
            <a:ext cx="5273458" cy="4946907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A93B8A5-D991-95B2-20D3-5736F662B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60161"/>
              </p:ext>
            </p:extLst>
          </p:nvPr>
        </p:nvGraphicFramePr>
        <p:xfrm>
          <a:off x="-1488" y="-1505"/>
          <a:ext cx="7039627" cy="351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14316120" imgH="7153200" progId="MSPhotoEd.3">
                  <p:embed/>
                </p:oleObj>
              </mc:Choice>
              <mc:Fallback>
                <p:oleObj name="Photo Editor Photo" r:id="rId3" imgW="14316120" imgH="7153200" progId="MSPhotoEd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FC18C3C-277E-B8FA-CC67-27BFEBABE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88" y="-1505"/>
                        <a:ext cx="7039627" cy="351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08BD27-FD59-4E20-F4E7-D40823449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4384546"/>
            <a:ext cx="5792008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9A17D-818D-737A-9659-5E88D96D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5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4E7F-4599-436C-9AF8-F847EE8C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" y="927195"/>
            <a:ext cx="7598569" cy="730155"/>
          </a:xfrm>
        </p:spPr>
        <p:txBody>
          <a:bodyPr>
            <a:normAutofit fontScale="90000"/>
          </a:bodyPr>
          <a:lstStyle/>
          <a:p>
            <a:r>
              <a:rPr lang="en-US" dirty="0"/>
              <a:t>Cek </a:t>
            </a:r>
            <a:r>
              <a:rPr lang="en-US" dirty="0" err="1"/>
              <a:t>apakah</a:t>
            </a:r>
            <a:r>
              <a:rPr lang="en-US" dirty="0"/>
              <a:t> e-mail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target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1CFE6-43D4-4C3F-AB15-8B575960A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47" y="1657350"/>
            <a:ext cx="4955606" cy="27372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D6DA7-4FD2-4D85-863D-3D85ADEE0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47" y="2870310"/>
            <a:ext cx="4955607" cy="3060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643D5-B5A3-4A83-A435-4B674A09E013}"/>
              </a:ext>
            </a:extLst>
          </p:cNvPr>
          <p:cNvSpPr txBox="1"/>
          <p:nvPr/>
        </p:nvSpPr>
        <p:spPr>
          <a:xfrm>
            <a:off x="5297496" y="2067622"/>
            <a:ext cx="38395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https://haveibeenpwned.com/</a:t>
            </a:r>
            <a:endParaRPr lang="en-ID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C957A-44A2-4D3C-B931-AF70FC59F715}"/>
              </a:ext>
            </a:extLst>
          </p:cNvPr>
          <p:cNvSpPr txBox="1"/>
          <p:nvPr/>
        </p:nvSpPr>
        <p:spPr>
          <a:xfrm>
            <a:off x="209550" y="4712577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Alternatif</a:t>
            </a:r>
            <a:r>
              <a:rPr lang="en-US" dirty="0"/>
              <a:t> 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https://www.avast.com/hackcheck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87396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7" y="432114"/>
            <a:ext cx="9091376" cy="63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9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1D12-EF31-425D-8828-FD8EF12F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Attack Map (Live)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F51AC-BEAE-40C5-976C-72F41656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https://cybermap.kaspersky.com/</a:t>
            </a:r>
            <a:endParaRPr lang="en-US" dirty="0"/>
          </a:p>
          <a:p>
            <a:r>
              <a:rPr lang="id-ID" dirty="0"/>
              <a:t>https://threatmap.checkpoint.com/</a:t>
            </a:r>
            <a:endParaRPr lang="en-US" dirty="0"/>
          </a:p>
          <a:p>
            <a:r>
              <a:rPr lang="id-ID" dirty="0"/>
              <a:t>https://www.spamhaus.com/threat-map/</a:t>
            </a:r>
            <a:endParaRPr lang="en-US" dirty="0"/>
          </a:p>
          <a:p>
            <a:r>
              <a:rPr lang="id-ID" dirty="0"/>
              <a:t>https://threatmap.fortiguard.com/</a:t>
            </a:r>
            <a:endParaRPr lang="en-US" dirty="0"/>
          </a:p>
          <a:p>
            <a:r>
              <a:rPr lang="id-ID" dirty="0"/>
              <a:t>https://www.fireeye.com/cyber-map/threat-map.html</a:t>
            </a:r>
            <a:endParaRPr lang="en-US" dirty="0"/>
          </a:p>
          <a:p>
            <a:r>
              <a:rPr lang="id-ID" dirty="0"/>
              <a:t>https://threatmap.bitdefender.com/</a:t>
            </a:r>
            <a:endParaRPr lang="en-US" dirty="0"/>
          </a:p>
          <a:p>
            <a:r>
              <a:rPr lang="id-ID" dirty="0"/>
              <a:t>https://securitycenter.sonicwall.com/m/page/worldwide-attacks</a:t>
            </a:r>
            <a:endParaRPr lang="en-US" dirty="0"/>
          </a:p>
          <a:p>
            <a:r>
              <a:rPr lang="id-ID" dirty="0"/>
              <a:t>https://threatbutt.com/map/</a:t>
            </a:r>
          </a:p>
        </p:txBody>
      </p:sp>
    </p:spTree>
    <p:extLst>
      <p:ext uri="{BB962C8B-B14F-4D97-AF65-F5344CB8AC3E}">
        <p14:creationId xmlns:p14="http://schemas.microsoft.com/office/powerpoint/2010/main" val="386360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9B20-AA4E-7CC2-ECB2-FCEE6811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pPr algn="ctr"/>
            <a:r>
              <a:rPr lang="en-US" dirty="0"/>
              <a:t>Cyber Security (System Security)</a:t>
            </a:r>
            <a:endParaRPr lang="id-ID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4BF62A-4098-70AB-D132-E83E6169FA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8298"/>
            <a:ext cx="8229600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221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BEFAD-9803-9CDC-FE5F-1DE7A58E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462"/>
            <a:ext cx="9144000" cy="559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4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7254" y="2276872"/>
            <a:ext cx="767549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Any Question ?</a:t>
            </a:r>
          </a:p>
          <a:p>
            <a:pPr algn="ctr"/>
            <a:endParaRPr lang="id-ID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id-ID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Anything to discuss ?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84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DA44-2924-3FA9-6403-9DBFCD03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Cyber Security (What)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7469C-2A69-B219-B2DD-4CDBB442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 security refers to the technologies and processes designed to protect computers, networks and data from unauthorized access and attacks delivered via the internet by cyber criminals.</a:t>
            </a:r>
          </a:p>
          <a:p>
            <a:r>
              <a:rPr lang="en-US" dirty="0"/>
              <a:t>It is important for securing the network, data and application including hardware, software and </a:t>
            </a:r>
            <a:r>
              <a:rPr lang="en-US" i="1" dirty="0" err="1"/>
              <a:t>brainware</a:t>
            </a:r>
            <a:r>
              <a:rPr lang="en-US" dirty="0"/>
              <a:t>.</a:t>
            </a:r>
          </a:p>
          <a:p>
            <a:r>
              <a:rPr lang="en-US" dirty="0"/>
              <a:t>The objective is to establish rules and measure to use against attack over the internet.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466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3DE4-E7C9-DA92-7FD7-958F2986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Cyber Security (Why)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E817-D73D-1658-7489-A8CEC20D6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 dirty="0"/>
              <a:t>Protect vital information while still allowing access to those who need it</a:t>
            </a:r>
          </a:p>
          <a:p>
            <a:pPr lvl="1"/>
            <a:r>
              <a:rPr lang="en-US" altLang="id-ID" dirty="0"/>
              <a:t>Trade secrets, medical records, etc.</a:t>
            </a:r>
          </a:p>
          <a:p>
            <a:r>
              <a:rPr lang="en-US" altLang="id-ID" dirty="0"/>
              <a:t>Provide authentication and access control for resources</a:t>
            </a:r>
          </a:p>
          <a:p>
            <a:pPr lvl="1"/>
            <a:r>
              <a:rPr lang="en-US" altLang="id-ID" dirty="0"/>
              <a:t>Ex: AFS, NFS, etc.</a:t>
            </a:r>
          </a:p>
          <a:p>
            <a:r>
              <a:rPr lang="en-US" altLang="id-ID" dirty="0"/>
              <a:t>Guarantee availability of resources</a:t>
            </a:r>
          </a:p>
          <a:p>
            <a:pPr lvl="1"/>
            <a:r>
              <a:rPr lang="en-US" altLang="id-ID" dirty="0"/>
              <a:t>Ex: 5 9’s (99.999% reliability)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019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FE17-4DD8-78BB-2C46-07D53C40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vulnerable ?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F962-176E-E147-FB45-C7DD7B47D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 dirty="0"/>
              <a:t>Financial institutions and banks</a:t>
            </a:r>
          </a:p>
          <a:p>
            <a:r>
              <a:rPr lang="en-US" altLang="id-ID" dirty="0"/>
              <a:t>Internet service providers</a:t>
            </a:r>
          </a:p>
          <a:p>
            <a:r>
              <a:rPr lang="en-US" altLang="id-ID" dirty="0"/>
              <a:t>Pharmaceutical companies</a:t>
            </a:r>
          </a:p>
          <a:p>
            <a:r>
              <a:rPr lang="en-US" altLang="id-ID" dirty="0"/>
              <a:t>Government and defense agencies</a:t>
            </a:r>
          </a:p>
          <a:p>
            <a:r>
              <a:rPr lang="en-US" altLang="id-ID" dirty="0"/>
              <a:t>Contractors to various government agencies</a:t>
            </a:r>
          </a:p>
          <a:p>
            <a:r>
              <a:rPr lang="en-US" altLang="id-ID" dirty="0"/>
              <a:t>Multinational corporations</a:t>
            </a:r>
          </a:p>
          <a:p>
            <a:endParaRPr lang="en-US" altLang="id-ID" dirty="0"/>
          </a:p>
          <a:p>
            <a:pPr marL="109728" indent="0" algn="ctr">
              <a:buNone/>
            </a:pPr>
            <a:r>
              <a:rPr lang="en-US" altLang="id-ID" sz="4000" b="1" dirty="0"/>
              <a:t>ANYONE ON THE NETWORK</a:t>
            </a:r>
            <a:endParaRPr lang="en-US" altLang="id-ID" sz="4000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29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56DA37-E405-1C68-9574-46DC112549C6}"/>
              </a:ext>
            </a:extLst>
          </p:cNvPr>
          <p:cNvSpPr/>
          <p:nvPr/>
        </p:nvSpPr>
        <p:spPr>
          <a:xfrm>
            <a:off x="1187624" y="1484784"/>
            <a:ext cx="676875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 H E N</a:t>
            </a:r>
          </a:p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 H E R E</a:t>
            </a:r>
          </a:p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 O W</a:t>
            </a:r>
          </a:p>
        </p:txBody>
      </p:sp>
    </p:spTree>
    <p:extLst>
      <p:ext uri="{BB962C8B-B14F-4D97-AF65-F5344CB8AC3E}">
        <p14:creationId xmlns:p14="http://schemas.microsoft.com/office/powerpoint/2010/main" val="324579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r>
              <a:rPr lang="en-US" altLang="id-ID" dirty="0"/>
              <a:t>Who Need for Security 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6832"/>
            <a:ext cx="8229600" cy="4657704"/>
          </a:xfrm>
        </p:spPr>
        <p:txBody>
          <a:bodyPr/>
          <a:lstStyle/>
          <a:p>
            <a:r>
              <a:rPr lang="en-US" altLang="id-ID" dirty="0"/>
              <a:t>Some people who cause security problems and why.</a:t>
            </a:r>
          </a:p>
        </p:txBody>
      </p:sp>
      <p:pic>
        <p:nvPicPr>
          <p:cNvPr id="9220" name="Picture 4" descr="8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6170613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86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9FD3-4FD5-E19B-C1A6-8516C52B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Motivation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C4F31-6E90-AD01-8561-D3A0D3CE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Criminal</a:t>
            </a:r>
          </a:p>
          <a:p>
            <a:pPr lvl="1"/>
            <a:r>
              <a:rPr lang="en-US" dirty="0"/>
              <a:t>Criminal who use critical infrastructure as a tools to commit crime (motivation : money, heist)</a:t>
            </a:r>
          </a:p>
          <a:p>
            <a:r>
              <a:rPr lang="en-US" dirty="0"/>
              <a:t>War Fighting / Espionage / Terrorist</a:t>
            </a:r>
          </a:p>
          <a:p>
            <a:pPr lvl="1"/>
            <a:r>
              <a:rPr lang="en-US" dirty="0"/>
              <a:t>What most people think of when talking about threats to critical infrastructure (Watch : Die Hard 4)</a:t>
            </a:r>
          </a:p>
          <a:p>
            <a:pPr lvl="1"/>
            <a:r>
              <a:rPr lang="en-US" dirty="0"/>
              <a:t>Destroy data and information</a:t>
            </a:r>
          </a:p>
          <a:p>
            <a:pPr lvl="1"/>
            <a:r>
              <a:rPr lang="en-US" dirty="0"/>
              <a:t>Corporate espionage (Huawei)</a:t>
            </a:r>
          </a:p>
          <a:p>
            <a:r>
              <a:rPr lang="en-US" dirty="0"/>
              <a:t>Patriotic / Principle</a:t>
            </a:r>
          </a:p>
          <a:p>
            <a:pPr lvl="1"/>
            <a:r>
              <a:rPr lang="en-US" dirty="0"/>
              <a:t>Large groups of people motivated by cause – be it national pride or a passion aka Anonymous (Hacktivism)</a:t>
            </a:r>
          </a:p>
          <a:p>
            <a:pPr lvl="1"/>
            <a:r>
              <a:rPr lang="en-US" dirty="0"/>
              <a:t>Recognition and Achievement</a:t>
            </a:r>
          </a:p>
          <a:p>
            <a:r>
              <a:rPr lang="en-US" dirty="0"/>
              <a:t>Job Related</a:t>
            </a:r>
          </a:p>
          <a:p>
            <a:pPr lvl="1"/>
            <a:r>
              <a:rPr lang="en-US" dirty="0"/>
              <a:t>Penetration Test by White Hat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627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7E1C-8937-3023-3DB8-5F1D96E1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Motivation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762A-A3A9-7CA8-586A-98E98D5BE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Nation States want SECRETS</a:t>
            </a:r>
          </a:p>
          <a:p>
            <a:pPr lvl="1"/>
            <a:r>
              <a:rPr lang="en-US" dirty="0"/>
              <a:t>Watch : Snowden</a:t>
            </a:r>
          </a:p>
          <a:p>
            <a:r>
              <a:rPr lang="en-US" dirty="0"/>
              <a:t>Organized criminals want MONEY</a:t>
            </a:r>
          </a:p>
          <a:p>
            <a:pPr lvl="1"/>
            <a:r>
              <a:rPr lang="en-US" dirty="0"/>
              <a:t>Watch : Die Hard 4</a:t>
            </a:r>
          </a:p>
          <a:p>
            <a:r>
              <a:rPr lang="en-US" dirty="0"/>
              <a:t>Protesters of activists want ATTENTION</a:t>
            </a:r>
          </a:p>
          <a:p>
            <a:pPr lvl="1"/>
            <a:r>
              <a:rPr lang="en-US" dirty="0"/>
              <a:t>Watch : Mr. Robot</a:t>
            </a:r>
          </a:p>
          <a:p>
            <a:r>
              <a:rPr lang="en-US" dirty="0"/>
              <a:t>Hackers and research want KNOWLEDGE</a:t>
            </a:r>
          </a:p>
          <a:p>
            <a:pPr lvl="1"/>
            <a:r>
              <a:rPr lang="en-US" dirty="0"/>
              <a:t>Watch : Tomorrow Never Dies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3017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52646</TotalTime>
  <Words>587</Words>
  <Application>Microsoft Office PowerPoint</Application>
  <PresentationFormat>On-screen Show (4:3)</PresentationFormat>
  <Paragraphs>100</Paragraphs>
  <Slides>21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Georgia</vt:lpstr>
      <vt:lpstr>Helvetica</vt:lpstr>
      <vt:lpstr>Trebuchet MS</vt:lpstr>
      <vt:lpstr>Wingdings 2</vt:lpstr>
      <vt:lpstr>Urban</vt:lpstr>
      <vt:lpstr>Photo Editor Photo</vt:lpstr>
      <vt:lpstr>System and Cyber Security</vt:lpstr>
      <vt:lpstr>Cyber Security (System Security)</vt:lpstr>
      <vt:lpstr>About Cyber Security (What)</vt:lpstr>
      <vt:lpstr>More About Cyber Security (Why)</vt:lpstr>
      <vt:lpstr>Who is vulnerable ?</vt:lpstr>
      <vt:lpstr>PowerPoint Presentation</vt:lpstr>
      <vt:lpstr>Who Need for Security ?</vt:lpstr>
      <vt:lpstr>Attack Motivation</vt:lpstr>
      <vt:lpstr>Attack Motivation</vt:lpstr>
      <vt:lpstr>Data Breach Root Cause</vt:lpstr>
      <vt:lpstr>Recent Incidents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Cek apakah e-mail anda pernah jadi target</vt:lpstr>
      <vt:lpstr>PowerPoint Presentation</vt:lpstr>
      <vt:lpstr>Cyber Attack Map (Live)</vt:lpstr>
      <vt:lpstr>PowerPoint Presentation</vt:lpstr>
      <vt:lpstr>PowerPoint Presentation</vt:lpstr>
    </vt:vector>
  </TitlesOfParts>
  <Company>Universitas Dian Nuswantoro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netw</dc:title>
  <dc:creator>L. Budi Handoko</dc:creator>
  <cp:lastModifiedBy>Ensign Budi</cp:lastModifiedBy>
  <cp:revision>404</cp:revision>
  <dcterms:created xsi:type="dcterms:W3CDTF">2011-09-14T06:18:36Z</dcterms:created>
  <dcterms:modified xsi:type="dcterms:W3CDTF">2023-09-22T04:51:50Z</dcterms:modified>
</cp:coreProperties>
</file>